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eue Einstellung" pitchFamily="2" charset="77"/>
      <p:regular r:id="rId10"/>
    </p:embeddedFont>
    <p:embeddedFont>
      <p:font typeface="Neue Einstellung Bold" pitchFamily="2" charset="77"/>
      <p:regular r:id="rId11"/>
      <p:bold r:id="rId12"/>
    </p:embeddedFont>
    <p:embeddedFont>
      <p:font typeface="Neue Einstellung Medium" pitchFamily="2" charset="7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D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32" autoAdjust="0"/>
  </p:normalViewPr>
  <p:slideViewPr>
    <p:cSldViewPr>
      <p:cViewPr varScale="1">
        <p:scale>
          <a:sx n="60" d="100"/>
          <a:sy n="60" d="100"/>
        </p:scale>
        <p:origin x="216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jpeg"/><Relationship Id="rId5" Type="http://schemas.microsoft.com/office/2007/relationships/media" Target="../media/media3.mp4"/><Relationship Id="rId10" Type="http://schemas.openxmlformats.org/officeDocument/2006/relationships/image" Target="../media/image8.jpe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b.mx/promtel/articulos/digitalizacion-en-mexico-el-aumento-del-uso-de-internet-y-dispositivos-tecnologicos-en-2023#:~:text=El%20tel%C3%A9fono%20celular%20sigue%20siendo,dispositivos%20m%C3%B3viles%20en%20el%20pa%C3%ADs.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77292" y="2098989"/>
            <a:ext cx="12882008" cy="170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89"/>
              </a:lnSpc>
            </a:pPr>
            <a:r>
              <a:rPr lang="en-US" sz="11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FIN-GPT</a:t>
            </a:r>
          </a:p>
        </p:txBody>
      </p:sp>
      <p:sp>
        <p:nvSpPr>
          <p:cNvPr id="3" name="Freeform 3"/>
          <p:cNvSpPr/>
          <p:nvPr/>
        </p:nvSpPr>
        <p:spPr>
          <a:xfrm>
            <a:off x="249541" y="3243034"/>
            <a:ext cx="9060243" cy="7791809"/>
          </a:xfrm>
          <a:custGeom>
            <a:avLst/>
            <a:gdLst/>
            <a:ahLst/>
            <a:cxnLst/>
            <a:rect l="l" t="t" r="r" b="b"/>
            <a:pathLst>
              <a:path w="9060243" h="7791809">
                <a:moveTo>
                  <a:pt x="0" y="0"/>
                </a:moveTo>
                <a:lnTo>
                  <a:pt x="9060244" y="0"/>
                </a:lnTo>
                <a:lnTo>
                  <a:pt x="9060244" y="7791809"/>
                </a:lnTo>
                <a:lnTo>
                  <a:pt x="0" y="779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283117" y="2685311"/>
            <a:ext cx="7832167" cy="7861648"/>
          </a:xfrm>
          <a:custGeom>
            <a:avLst/>
            <a:gdLst/>
            <a:ahLst/>
            <a:cxnLst/>
            <a:rect l="l" t="t" r="r" b="b"/>
            <a:pathLst>
              <a:path w="7832167" h="7861648">
                <a:moveTo>
                  <a:pt x="0" y="0"/>
                </a:moveTo>
                <a:lnTo>
                  <a:pt x="7832167" y="0"/>
                </a:lnTo>
                <a:lnTo>
                  <a:pt x="7832167" y="7861649"/>
                </a:lnTo>
                <a:lnTo>
                  <a:pt x="0" y="786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9309785" y="2165405"/>
            <a:ext cx="1674296" cy="1642043"/>
          </a:xfrm>
          <a:custGeom>
            <a:avLst/>
            <a:gdLst/>
            <a:ahLst/>
            <a:cxnLst/>
            <a:rect l="l" t="t" r="r" b="b"/>
            <a:pathLst>
              <a:path w="1674296" h="1642043">
                <a:moveTo>
                  <a:pt x="0" y="0"/>
                </a:moveTo>
                <a:lnTo>
                  <a:pt x="1674296" y="0"/>
                </a:lnTo>
                <a:lnTo>
                  <a:pt x="1674296" y="1642043"/>
                </a:lnTo>
                <a:lnTo>
                  <a:pt x="0" y="164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046" t="-31865" r="-77690" b="-7332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9144000" y="4083172"/>
            <a:ext cx="8115300" cy="125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2"/>
              </a:lnSpc>
            </a:pPr>
            <a:r>
              <a:rPr lang="en-US" sz="410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Tu amigo que pone las finanzas al alcance de todos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98476" y="7388134"/>
            <a:ext cx="876082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 b="1">
                <a:solidFill>
                  <a:srgbClr val="F4F4F4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Hackathon Fin4All Nov25</a:t>
            </a:r>
          </a:p>
          <a:p>
            <a:pPr marL="0" lvl="0" indent="0" algn="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4F4F4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Equipo SHA-256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9790" y="1028700"/>
            <a:ext cx="7509510" cy="8229600"/>
          </a:xfrm>
          <a:custGeom>
            <a:avLst/>
            <a:gdLst/>
            <a:ahLst/>
            <a:cxnLst/>
            <a:rect l="l" t="t" r="r" b="b"/>
            <a:pathLst>
              <a:path w="7509510" h="8229600">
                <a:moveTo>
                  <a:pt x="0" y="0"/>
                </a:moveTo>
                <a:lnTo>
                  <a:pt x="7509510" y="0"/>
                </a:lnTo>
                <a:lnTo>
                  <a:pt x="7509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903139" y="1040099"/>
            <a:ext cx="7240861" cy="136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El 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03139" y="2709916"/>
            <a:ext cx="7661083" cy="352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La </a:t>
            </a:r>
            <a:r>
              <a:rPr lang="en-US" sz="2499" b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falta de educación financiera en comunidades agrícolas mexicanas</a:t>
            </a: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ha impactado significativamente a la estabilidad económica de este sector. 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Neue Einstellung Medium"/>
              <a:ea typeface="Neue Einstellung Medium"/>
              <a:cs typeface="Neue Einstellung Medium"/>
              <a:sym typeface="Neue Einstellung Mediu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Es esencial que quienes alimentan al país comiencen a ver los frutos de su trabajo, y acumulen riqueza.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210675"/>
            <a:ext cx="1708072" cy="42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E2A9F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Página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2736" y="6537379"/>
            <a:ext cx="724086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Acceso a crédito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Ahorro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Guía financiera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Control sobre sus propias finanzas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36890" t="3518" r="37021" b="37107"/>
          <a:stretch>
            <a:fillRect/>
          </a:stretch>
        </p:blipFill>
        <p:spPr>
          <a:xfrm>
            <a:off x="6886132" y="3304107"/>
            <a:ext cx="4311389" cy="55193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30160" y="3451593"/>
            <a:ext cx="410731" cy="410731"/>
            <a:chOff x="0" y="0"/>
            <a:chExt cx="547641" cy="54764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47641" cy="54764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73934" y="63412"/>
              <a:ext cx="399774" cy="420817"/>
            </a:xfrm>
            <a:custGeom>
              <a:avLst/>
              <a:gdLst/>
              <a:ahLst/>
              <a:cxnLst/>
              <a:rect l="l" t="t" r="r" b="b"/>
              <a:pathLst>
                <a:path w="399774" h="420817">
                  <a:moveTo>
                    <a:pt x="0" y="0"/>
                  </a:moveTo>
                  <a:lnTo>
                    <a:pt x="399773" y="0"/>
                  </a:lnTo>
                  <a:lnTo>
                    <a:pt x="399773" y="420817"/>
                  </a:lnTo>
                  <a:lnTo>
                    <a:pt x="0" y="420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0619" t="-36436" r="-90458" b="-7117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36868" t="4305" r="37003" b="36599"/>
          <a:stretch>
            <a:fillRect/>
          </a:stretch>
        </p:blipFill>
        <p:spPr>
          <a:xfrm>
            <a:off x="12920901" y="3304107"/>
            <a:ext cx="4338399" cy="551935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3646264" y="3387661"/>
            <a:ext cx="410731" cy="410731"/>
            <a:chOff x="0" y="0"/>
            <a:chExt cx="547641" cy="54764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47641" cy="54764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73934" y="63412"/>
              <a:ext cx="399774" cy="420817"/>
            </a:xfrm>
            <a:custGeom>
              <a:avLst/>
              <a:gdLst/>
              <a:ahLst/>
              <a:cxnLst/>
              <a:rect l="l" t="t" r="r" b="b"/>
              <a:pathLst>
                <a:path w="399774" h="420817">
                  <a:moveTo>
                    <a:pt x="0" y="0"/>
                  </a:moveTo>
                  <a:lnTo>
                    <a:pt x="399773" y="0"/>
                  </a:lnTo>
                  <a:lnTo>
                    <a:pt x="399773" y="420817"/>
                  </a:lnTo>
                  <a:lnTo>
                    <a:pt x="0" y="420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0619" t="-36436" r="-90458" b="-7117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36931" t="3490" r="36962" b="37438"/>
          <a:stretch>
            <a:fillRect/>
          </a:stretch>
        </p:blipFill>
        <p:spPr>
          <a:xfrm>
            <a:off x="828266" y="3232716"/>
            <a:ext cx="4336533" cy="551935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 rot="5400000">
            <a:off x="2893521" y="5624373"/>
            <a:ext cx="5125566" cy="33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  <a:spcBef>
                <a:spcPct val="0"/>
              </a:spcBef>
            </a:pPr>
            <a:r>
              <a:rPr lang="en-US" sz="2010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Chatbot educativo para finanzas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8928289" y="5624373"/>
            <a:ext cx="5125566" cy="33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  <a:spcBef>
                <a:spcPct val="0"/>
              </a:spcBef>
            </a:pPr>
            <a:r>
              <a:rPr lang="en-US" sz="2010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Transferencias interbancarias sencillas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14988681" y="5624373"/>
            <a:ext cx="5125566" cy="33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  <a:spcBef>
                <a:spcPct val="0"/>
              </a:spcBef>
            </a:pPr>
            <a:r>
              <a:rPr lang="en-US" sz="2010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Calculadora de score crediticio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76300"/>
            <a:ext cx="10983647" cy="136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Nuestro producto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169767"/>
            <a:ext cx="16230600" cy="7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Un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asistente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virtual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que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educa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,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orienta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y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conecta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personas con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herramientas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financieras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b="1" dirty="0" err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accesibles</a:t>
            </a:r>
            <a:r>
              <a:rPr lang="en-US" sz="2100" b="1" dirty="0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¡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Presionen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play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en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los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siguientes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gifs para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observar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el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  <a:r>
              <a:rPr lang="en-US" sz="2100" dirty="0" err="1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funcionamiento</a:t>
            </a:r>
            <a:r>
              <a:rPr lang="en-US" sz="2100" dirty="0">
                <a:solidFill>
                  <a:schemeClr val="bg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de FIN-GPT!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210675"/>
            <a:ext cx="1708072" cy="42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E2A9F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Página 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75956" y="3387661"/>
            <a:ext cx="410731" cy="410731"/>
            <a:chOff x="0" y="0"/>
            <a:chExt cx="547641" cy="54764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47641" cy="54764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73934" y="63412"/>
              <a:ext cx="399774" cy="420817"/>
            </a:xfrm>
            <a:custGeom>
              <a:avLst/>
              <a:gdLst/>
              <a:ahLst/>
              <a:cxnLst/>
              <a:rect l="l" t="t" r="r" b="b"/>
              <a:pathLst>
                <a:path w="399774" h="420817">
                  <a:moveTo>
                    <a:pt x="0" y="0"/>
                  </a:moveTo>
                  <a:lnTo>
                    <a:pt x="399773" y="0"/>
                  </a:lnTo>
                  <a:lnTo>
                    <a:pt x="399773" y="420817"/>
                  </a:lnTo>
                  <a:lnTo>
                    <a:pt x="0" y="420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0619" t="-36436" r="-90458" b="-7117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395" y="1028700"/>
            <a:ext cx="969945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7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Propuesta de valor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210675"/>
            <a:ext cx="1708072" cy="42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E2A9F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Página 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16395" y="2863343"/>
            <a:ext cx="9485727" cy="1246406"/>
            <a:chOff x="0" y="0"/>
            <a:chExt cx="12647636" cy="1661875"/>
          </a:xfrm>
        </p:grpSpPr>
        <p:sp>
          <p:nvSpPr>
            <p:cNvPr id="5" name="TextBox 5"/>
            <p:cNvSpPr txBox="1"/>
            <p:nvPr/>
          </p:nvSpPr>
          <p:spPr>
            <a:xfrm>
              <a:off x="0" y="647356"/>
              <a:ext cx="12647636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81.2% de la población mayor de 6 años usa teléfono en México. (Organismo Promotor de Inversiones en Telecomunicaciones, 2024)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755510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7ED957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Accesibilidad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6395" y="4709953"/>
            <a:ext cx="9485727" cy="867094"/>
            <a:chOff x="0" y="0"/>
            <a:chExt cx="12647636" cy="1156125"/>
          </a:xfrm>
        </p:grpSpPr>
        <p:sp>
          <p:nvSpPr>
            <p:cNvPr id="8" name="TextBox 8"/>
            <p:cNvSpPr txBox="1"/>
            <p:nvPr/>
          </p:nvSpPr>
          <p:spPr>
            <a:xfrm>
              <a:off x="6455" y="662307"/>
              <a:ext cx="12641181" cy="4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Solución de bajo costo computacional y baja inversión inicial.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9447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7ED957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Rentabilidad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16395" y="6380004"/>
            <a:ext cx="9485727" cy="1556364"/>
            <a:chOff x="0" y="0"/>
            <a:chExt cx="12647636" cy="2075152"/>
          </a:xfrm>
        </p:grpSpPr>
        <p:sp>
          <p:nvSpPr>
            <p:cNvPr id="11" name="TextBox 11"/>
            <p:cNvSpPr txBox="1"/>
            <p:nvPr/>
          </p:nvSpPr>
          <p:spPr>
            <a:xfrm>
              <a:off x="6455" y="1060633"/>
              <a:ext cx="12641181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Uso de modelos de Deep y Machine Learning con una base matemática robusta.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12418803" cy="963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70"/>
                </a:lnSpc>
              </a:pPr>
              <a:r>
                <a:rPr lang="en-US" sz="3000" b="1">
                  <a:solidFill>
                    <a:srgbClr val="7ED957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Funcionamiento basado en datos, matemáticas y tecnologías de vanguardia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85853" y="2473635"/>
            <a:ext cx="5173447" cy="5339730"/>
            <a:chOff x="0" y="0"/>
            <a:chExt cx="6897929" cy="7119640"/>
          </a:xfrm>
        </p:grpSpPr>
        <p:sp>
          <p:nvSpPr>
            <p:cNvPr id="14" name="Freeform 14"/>
            <p:cNvSpPr/>
            <p:nvPr/>
          </p:nvSpPr>
          <p:spPr>
            <a:xfrm>
              <a:off x="0" y="3868412"/>
              <a:ext cx="3255487" cy="3235976"/>
            </a:xfrm>
            <a:custGeom>
              <a:avLst/>
              <a:gdLst/>
              <a:ahLst/>
              <a:cxnLst/>
              <a:rect l="l" t="t" r="r" b="b"/>
              <a:pathLst>
                <a:path w="3255487" h="3235976">
                  <a:moveTo>
                    <a:pt x="0" y="0"/>
                  </a:moveTo>
                  <a:lnTo>
                    <a:pt x="3255487" y="0"/>
                  </a:lnTo>
                  <a:lnTo>
                    <a:pt x="3255487" y="3235976"/>
                  </a:lnTo>
                  <a:lnTo>
                    <a:pt x="0" y="3235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4658" t="-153072" r="-316321" b="-15144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672129" y="0"/>
              <a:ext cx="3225800" cy="3225800"/>
            </a:xfrm>
            <a:custGeom>
              <a:avLst/>
              <a:gdLst/>
              <a:ahLst/>
              <a:cxnLst/>
              <a:rect l="l" t="t" r="r" b="b"/>
              <a:pathLst>
                <a:path w="3225800" h="3225800">
                  <a:moveTo>
                    <a:pt x="0" y="0"/>
                  </a:moveTo>
                  <a:lnTo>
                    <a:pt x="3225800" y="0"/>
                  </a:lnTo>
                  <a:lnTo>
                    <a:pt x="3225800" y="3225800"/>
                  </a:lnTo>
                  <a:lnTo>
                    <a:pt x="0" y="322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4273" t="-153114" r="-541695" b="-15133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255487" cy="3225800"/>
            </a:xfrm>
            <a:custGeom>
              <a:avLst/>
              <a:gdLst/>
              <a:ahLst/>
              <a:cxnLst/>
              <a:rect l="l" t="t" r="r" b="b"/>
              <a:pathLst>
                <a:path w="3255487" h="3225800">
                  <a:moveTo>
                    <a:pt x="0" y="0"/>
                  </a:moveTo>
                  <a:lnTo>
                    <a:pt x="3255487" y="0"/>
                  </a:lnTo>
                  <a:lnTo>
                    <a:pt x="3255487" y="3225800"/>
                  </a:lnTo>
                  <a:lnTo>
                    <a:pt x="0" y="322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408" t="-43991" r="-647298" b="-260713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672129" y="3857004"/>
              <a:ext cx="3225800" cy="3262636"/>
            </a:xfrm>
            <a:custGeom>
              <a:avLst/>
              <a:gdLst/>
              <a:ahLst/>
              <a:cxnLst/>
              <a:rect l="l" t="t" r="r" b="b"/>
              <a:pathLst>
                <a:path w="3225800" h="3262636">
                  <a:moveTo>
                    <a:pt x="0" y="0"/>
                  </a:moveTo>
                  <a:lnTo>
                    <a:pt x="3225800" y="0"/>
                  </a:lnTo>
                  <a:lnTo>
                    <a:pt x="3225800" y="3262636"/>
                  </a:lnTo>
                  <a:lnTo>
                    <a:pt x="0" y="3262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48119" t="-150850" r="-207514" b="-14887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14029" y="2320754"/>
            <a:ext cx="7198345" cy="8801100"/>
          </a:xfrm>
          <a:custGeom>
            <a:avLst/>
            <a:gdLst/>
            <a:ahLst/>
            <a:cxnLst/>
            <a:rect l="l" t="t" r="r" b="b"/>
            <a:pathLst>
              <a:path w="7198345" h="8801100">
                <a:moveTo>
                  <a:pt x="7198345" y="8801100"/>
                </a:moveTo>
                <a:lnTo>
                  <a:pt x="0" y="8801100"/>
                </a:lnTo>
                <a:lnTo>
                  <a:pt x="0" y="0"/>
                </a:lnTo>
                <a:lnTo>
                  <a:pt x="7198345" y="0"/>
                </a:lnTo>
                <a:lnTo>
                  <a:pt x="7198345" y="8801100"/>
                </a:lnTo>
                <a:close/>
              </a:path>
            </a:pathLst>
          </a:custGeom>
          <a:blipFill>
            <a:blip r:embed="rId2"/>
            <a:stretch>
              <a:fillRect l="-80544" r="-268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028700" y="1111079"/>
            <a:ext cx="661319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7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Modelo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1962" y="1939429"/>
            <a:ext cx="6609931" cy="136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7ED957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de Negocios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208294"/>
            <a:ext cx="1708072" cy="42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Página 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06188" y="2091829"/>
            <a:ext cx="8438817" cy="6427946"/>
            <a:chOff x="0" y="0"/>
            <a:chExt cx="11251757" cy="85705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755510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2A9F1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Segmentos de clientes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13502"/>
              <a:ext cx="1125175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Trabajadores del sector agrícola en general.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93190"/>
              <a:ext cx="5755510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2A9F1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Actividades clave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49238"/>
              <a:ext cx="1125175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Entrenamiento del modelo con el uso de datos financieros.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27020"/>
              <a:ext cx="5755510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2A9F1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Recursos clave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448490"/>
              <a:ext cx="11251757" cy="231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API</a:t>
              </a:r>
            </a:p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Whatsapp </a:t>
              </a:r>
            </a:p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Large language models (LLMs) </a:t>
              </a:r>
            </a:p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Machine Learning </a:t>
              </a:r>
            </a:p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Deep Learning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84570"/>
              <a:ext cx="5755510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2A9F1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Aliados clave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40618"/>
              <a:ext cx="1125175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Bancos, gente del sector agrícola e inversionistas.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520940"/>
              <a:ext cx="5755510" cy="553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E2A9F1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Fuentes de ingreso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076988"/>
              <a:ext cx="11251757" cy="493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F4F4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Comisiones por transacción en la aplicación.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09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028700" y="1651580"/>
            <a:ext cx="11651164" cy="126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Potencial de la solución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9258" y="3596481"/>
            <a:ext cx="9224863" cy="405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46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Escalabilidad y posibilidad de expandir la solución para gente fuera del sector agrícola.</a:t>
            </a:r>
            <a:r>
              <a:rPr lang="en-US" sz="2499" b="1">
                <a:solidFill>
                  <a:srgbClr val="7ED957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</a:t>
            </a:r>
          </a:p>
          <a:p>
            <a:pPr marL="539749" lvl="1" indent="-269875" algn="just">
              <a:lnSpc>
                <a:spcPts val="46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En colaboración con bancos y fintechs con impacto positivo para las </a:t>
            </a:r>
            <a:r>
              <a:rPr lang="en-US" sz="2499" b="1">
                <a:solidFill>
                  <a:srgbClr val="7ED957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41.1 millones de personas</a:t>
            </a: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 que tienen cuentas bancarias.</a:t>
            </a:r>
          </a:p>
          <a:p>
            <a:pPr marL="539749" lvl="1" indent="-269875" algn="just">
              <a:lnSpc>
                <a:spcPts val="4624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Ampliación de los servicios bancarios dentro de la misma aplicación.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208294"/>
            <a:ext cx="1708072" cy="42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5"/>
              </a:lnSpc>
              <a:spcBef>
                <a:spcPct val="0"/>
              </a:spcBef>
            </a:pPr>
            <a:r>
              <a:rPr lang="en-US" sz="2510" b="1">
                <a:solidFill>
                  <a:srgbClr val="E2A9F1"/>
                </a:solidFill>
                <a:latin typeface="Neue Einstellung Medium"/>
                <a:ea typeface="Neue Einstellung Medium"/>
                <a:cs typeface="Neue Einstellung Medium"/>
                <a:sym typeface="Neue Einstellung Medium"/>
              </a:rPr>
              <a:t>Página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9800" y="5295900"/>
            <a:ext cx="16230600" cy="4301109"/>
          </a:xfrm>
          <a:custGeom>
            <a:avLst/>
            <a:gdLst/>
            <a:ahLst/>
            <a:cxnLst/>
            <a:rect l="l" t="t" r="r" b="b"/>
            <a:pathLst>
              <a:path w="16230600" h="4301109">
                <a:moveTo>
                  <a:pt x="0" y="0"/>
                </a:moveTo>
                <a:lnTo>
                  <a:pt x="16230600" y="0"/>
                </a:lnTo>
                <a:lnTo>
                  <a:pt x="16230600" y="4301109"/>
                </a:lnTo>
                <a:lnTo>
                  <a:pt x="0" y="430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28700" y="4908770"/>
            <a:ext cx="19152333" cy="5075368"/>
          </a:xfrm>
          <a:custGeom>
            <a:avLst/>
            <a:gdLst/>
            <a:ahLst/>
            <a:cxnLst/>
            <a:rect l="l" t="t" r="r" b="b"/>
            <a:pathLst>
              <a:path w="19152333" h="5075368">
                <a:moveTo>
                  <a:pt x="0" y="0"/>
                </a:moveTo>
                <a:lnTo>
                  <a:pt x="19152333" y="0"/>
                </a:lnTo>
                <a:lnTo>
                  <a:pt x="19152333" y="5075369"/>
                </a:lnTo>
                <a:lnTo>
                  <a:pt x="0" y="50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209800" y="1263430"/>
            <a:ext cx="10308466" cy="388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75"/>
              </a:lnSpc>
            </a:pPr>
            <a:r>
              <a:rPr lang="en-US" sz="1272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¡Gracias por su atención!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9197"/>
            <a:ext cx="10329149" cy="112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9"/>
              </a:lnSpc>
            </a:pPr>
            <a:r>
              <a:rPr lang="en-US" sz="7899" b="1">
                <a:solidFill>
                  <a:srgbClr val="E2A9F1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Referencias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41748"/>
            <a:ext cx="16230600" cy="490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AutoNum type="arabicPeriod"/>
            </a:pP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Organismo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Promotor de Inversiones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Telecomunicaciones. (2024). ¿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Cuántas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personas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usan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Internet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México?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Gobierno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 México.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Recuperado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de: </a:t>
            </a:r>
            <a:r>
              <a:rPr lang="en-US" sz="2499" u="sng" dirty="0">
                <a:solidFill>
                  <a:srgbClr val="7EDA57"/>
                </a:solidFill>
                <a:latin typeface="Neue Einstellung"/>
                <a:ea typeface="Neue Einstellung"/>
                <a:cs typeface="Neue Einstellung"/>
                <a:sym typeface="Neue Einstellung"/>
                <a:hlinkClick r:id="rId2" tooltip="https://www.gob.mx/promtel/articulos/digitalizacion-en-mexico-el-aumento-del-uso-de-internet-y-dispositivos-tecnologicos-en-2023#:~:text=El%20tel%C3%A9fono%20celular%20sigue%20siendo,dispositivos%20m%C3%B3viles%20en%20el%20pa%C3%AD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https://www.gob.mx/promtel/articulos/digitalizacion-en-mexico-el-aumento-del-uso-de-internet-y-dispositivos-tecnologicos-en-2023#:~:text=El%20tel%C3%A9fono%20celular%20sigue%20siendo,dispositivos%20m%C3%B3viles%20en%20el%20pa%C3%ADs. </a:t>
            </a:r>
          </a:p>
          <a:p>
            <a:pPr marL="539749" lvl="1" indent="-269875" algn="just">
              <a:lnSpc>
                <a:spcPts val="3499"/>
              </a:lnSpc>
              <a:buAutoNum type="arabicPeriod"/>
            </a:pP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INEGI. (2021). ENCUESTA NACIONAL DE INCLUSIÓN FINANCIERA (ENIF), 2021. </a:t>
            </a:r>
            <a:r>
              <a:rPr lang="en-US" sz="2499" b="1" dirty="0" err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Recuperado</a:t>
            </a:r>
            <a:r>
              <a:rPr lang="en-US" sz="2499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 de:</a:t>
            </a:r>
            <a:r>
              <a:rPr lang="en-US" sz="2499" dirty="0">
                <a:solidFill>
                  <a:srgbClr val="FFFFFF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  </a:t>
            </a:r>
            <a:r>
              <a:rPr lang="en-US" sz="2499" dirty="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https://</a:t>
            </a:r>
            <a:r>
              <a:rPr lang="en-US" sz="2499" dirty="0" err="1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www.inegi.org.mx</a:t>
            </a:r>
            <a:r>
              <a:rPr lang="en-US" sz="2499" dirty="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/</a:t>
            </a:r>
            <a:r>
              <a:rPr lang="en-US" sz="2499" dirty="0" err="1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contenidos</a:t>
            </a:r>
            <a:r>
              <a:rPr lang="en-US" sz="2499" dirty="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/</a:t>
            </a:r>
            <a:r>
              <a:rPr lang="en-US" sz="2499" dirty="0" err="1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programas</a:t>
            </a:r>
            <a:r>
              <a:rPr lang="en-US" sz="2499" dirty="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/</a:t>
            </a:r>
            <a:r>
              <a:rPr lang="en-US" sz="2499" dirty="0" err="1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enif</a:t>
            </a:r>
            <a:r>
              <a:rPr lang="en-US" sz="2499" dirty="0">
                <a:solidFill>
                  <a:srgbClr val="7ED957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/2021/doc/enif_2021_nota_tecnica.pdf#:~:text=Encuesta%20Nacional%20de%20Inclusi%C3%B3n%20Financiera%20(ENIF)%202021,la%20poblaci%C3%B3n%20de%20ese%20rango%20de%20edad.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7ED957"/>
              </a:solidFill>
              <a:latin typeface="Neue Einstellung"/>
              <a:ea typeface="Neue Einstellung"/>
              <a:cs typeface="Neue Einstellung"/>
              <a:sym typeface="Neue Einstellu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461</Words>
  <Application>Microsoft Macintosh PowerPoint</Application>
  <PresentationFormat>Personalizado</PresentationFormat>
  <Paragraphs>54</Paragraphs>
  <Slides>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Neue Einstellung</vt:lpstr>
      <vt:lpstr>Neue Einstellung Bold</vt:lpstr>
      <vt:lpstr>Arial</vt:lpstr>
      <vt:lpstr>Neue Einstellung Medium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Fin4All</dc:title>
  <cp:lastModifiedBy>María José Zamora Gómez</cp:lastModifiedBy>
  <cp:revision>2</cp:revision>
  <dcterms:created xsi:type="dcterms:W3CDTF">2006-08-16T00:00:00Z</dcterms:created>
  <dcterms:modified xsi:type="dcterms:W3CDTF">2025-11-09T21:23:53Z</dcterms:modified>
  <dc:identifier>DAG4OmOhr0s</dc:identifier>
</cp:coreProperties>
</file>